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9" r:id="rId1"/>
  </p:sldMasterIdLst>
  <p:sldIdLst>
    <p:sldId id="256" r:id="rId2"/>
    <p:sldId id="257" r:id="rId3"/>
    <p:sldId id="259" r:id="rId4"/>
    <p:sldId id="260" r:id="rId5"/>
    <p:sldId id="263" r:id="rId6"/>
    <p:sldId id="265" r:id="rId7"/>
    <p:sldId id="264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0" autoAdjust="0"/>
    <p:restoredTop sz="94660"/>
  </p:normalViewPr>
  <p:slideViewPr>
    <p:cSldViewPr snapToGrid="0">
      <p:cViewPr>
        <p:scale>
          <a:sx n="75" d="100"/>
          <a:sy n="75" d="100"/>
        </p:scale>
        <p:origin x="211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l">
              <a:defRPr sz="6000" b="1" i="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E66DA5-7751-4D3D-B753-58DF3B4187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3/22/2022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1B787A8-0D67-4B7E-9B48-86BD906AB6B5}"/>
              </a:ext>
            </a:extLst>
          </p:cNvPr>
          <p:cNvCxnSpPr>
            <a:cxnSpLocks/>
          </p:cNvCxnSpPr>
          <p:nvPr/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09456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AD429-654B-4F0E-94E9-6FEF8EC67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8D60B2-06F5-4567-BE1F-BBA5270537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16F6F2-8269-4B80-8EE3-81FEE0F9DF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3/22/2022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BC86E4-3EDE-4EB4-B1A3-A1198AADD1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1752B0-ACEC-49EF-8131-FCF35BC5C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A0462E3-375D-4E76-8886-69E06985D069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70063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423B094-F480-477B-901C-7181F88C07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D052089-A920-4E52-98DC-8A5DC7B0AC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A074FE-F1B4-421F-A66E-FA351C8F99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3/22/2022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D764BA-3AB2-45FD-ABCB-975B3FDDF2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FB3FEF-8252-49FD-82F2-3E5FABC65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AEB5C65-83BB-4EBD-AD22-EDA8489D0F5D}"/>
              </a:ext>
            </a:extLst>
          </p:cNvPr>
          <p:cNvCxnSpPr>
            <a:cxnSpLocks/>
          </p:cNvCxnSpPr>
          <p:nvPr/>
        </p:nvCxnSpPr>
        <p:spPr>
          <a:xfrm flipV="1">
            <a:off x="8313" y="261865"/>
            <a:ext cx="11353802" cy="1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88813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3/22/2022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C05CAAB-DBA2-4548-AD5F-01BB97FBB207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64390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FC2D1-D3FE-4B37-8740-57444421F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 b="1" i="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5AF550-086C-426E-A374-85DB395701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A58988-AD39-4AE9-8E6A-0907F0BE2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3/22/2022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366319-82EE-408E-819F-8F8E6DBA7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21C8A6-777F-496D-8620-AE52BFC33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031F83B-57A8-4533-981C-D1FFAD2B6B6F}"/>
              </a:ext>
            </a:extLst>
          </p:cNvPr>
          <p:cNvCxnSpPr>
            <a:cxnSpLocks/>
          </p:cNvCxnSpPr>
          <p:nvPr/>
        </p:nvCxnSpPr>
        <p:spPr>
          <a:xfrm>
            <a:off x="715890" y="1701425"/>
            <a:ext cx="0" cy="5148262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51312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57166-6921-4546-BA2C-99E464681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5B9122-6371-4049-B57A-33DED7DA2F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14555D-0753-4312-A26B-2338813F9B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D8FDCB-69DA-4A8F-8B91-5CFF77897C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3/22/2022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AC8C07-E0D3-4464-AE3C-25730D75C8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2596A6-734E-4AE0-BFB8-3089137BF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FB7E8F4-3FB3-45AB-A381-9093CA95AAE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42303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6B3EF2-2C04-480F-A570-14E520DD00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3/22/2022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CF5783E-3073-4F4D-8B9C-C5B18DDA5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A75FE3-6719-4790-AA00-251BC2A6E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87605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3/22/2022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7596AF9-469C-436D-B7D2-77952EF1825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74404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FF36D6-399B-43E3-84DD-9FC5119EC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3/22/2022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234AB7-3B85-4028-A500-5A1BDBF45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1F40F0-9909-442F-BBA4-409D061ED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53C1207-D1C8-49E3-8837-E2B89D366FA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89834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0F214-646F-4D81-AD12-65628EC98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F71768-C3FA-49EF-99EF-06E6C3B284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DA6F24-ED6C-4D12-A9D6-EE37FBD686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E6AACE-FAFB-4934-8E3C-AB5B21635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3/22/2022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1533EA-D0F8-4C79-8721-F190DE2D2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59BAC9-F101-4394-BBA4-3D21A3497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F3A79C9-7EDC-44F6-AC48-5DD98A7695AD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83392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CB71F-B6C2-4866-BC97-304F78816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5ED73B-8413-478D-80D7-B78B69763B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BDF226-1B94-4D2D-98B3-7B932FB17D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0C4E9A-CA29-4CCD-ACFA-B29F80FBA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3/22/2022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A5B7BE-3F1B-4FF3-B1D7-6E39B99D0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2F18F1-E27E-470E-AE13-4755DEE63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0F08750-B7F2-4119-B151-68DE774813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22818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DA4224-F4E4-47A4-ACF7-231749390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679907-DC49-4B86-A34C-C97DBC26A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DBC8A0-34FC-4B6E-B42B-A721267D89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4B53A7-3209-46A6-9454-F38EAC8F11E7}" type="datetimeFigureOut">
              <a:rPr lang="en-US" smtClean="0"/>
              <a:pPr/>
              <a:t>3/22/2022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9AC0B6-4CC4-4E41-8A4D-F62E17F285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C0E9BD-90BD-46AE-8A0D-06796ADB76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CE633F-9882-4A5C-83A2-1109D0C7326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4583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35" r:id="rId2"/>
    <p:sldLayoutId id="2147483736" r:id="rId3"/>
    <p:sldLayoutId id="2147483737" r:id="rId4"/>
    <p:sldLayoutId id="2147483738" r:id="rId5"/>
    <p:sldLayoutId id="2147483732" r:id="rId6"/>
    <p:sldLayoutId id="2147483728" r:id="rId7"/>
    <p:sldLayoutId id="2147483729" r:id="rId8"/>
    <p:sldLayoutId id="2147483730" r:id="rId9"/>
    <p:sldLayoutId id="2147483731" r:id="rId10"/>
    <p:sldLayoutId id="214748373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alexanderbader/forbes-billionaires-2021-30/version/3" TargetMode="External"/><Relationship Id="rId2" Type="http://schemas.openxmlformats.org/officeDocument/2006/relationships/hyperlink" Target="https://www.kaggle.com/roysouravcu/forbes-billionaires-of-2021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forbes.com/real-time-billionaires/#178d85b83d78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mp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tangle 77">
            <a:extLst>
              <a:ext uri="{FF2B5EF4-FFF2-40B4-BE49-F238E27FC236}">
                <a16:creationId xmlns:a16="http://schemas.microsoft.com/office/drawing/2014/main" id="{CE3C5560-7A9C-489F-9148-18C5E1D0F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CD1024-8404-46E5-993F-662515C3E5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78043" y="590062"/>
            <a:ext cx="5309140" cy="2838938"/>
          </a:xfrm>
        </p:spPr>
        <p:txBody>
          <a:bodyPr>
            <a:normAutofit fontScale="90000"/>
          </a:bodyPr>
          <a:lstStyle/>
          <a:p>
            <a:pPr algn="ctr"/>
            <a:br>
              <a:rPr lang="en-US" sz="5400" dirty="0">
                <a:solidFill>
                  <a:schemeClr val="bg1"/>
                </a:solidFill>
              </a:rPr>
            </a:br>
            <a:br>
              <a:rPr lang="en-US" sz="5400" dirty="0">
                <a:solidFill>
                  <a:schemeClr val="bg1"/>
                </a:solidFill>
              </a:rPr>
            </a:br>
            <a:r>
              <a:rPr lang="en-US" sz="5400" dirty="0">
                <a:solidFill>
                  <a:schemeClr val="bg1"/>
                </a:solidFill>
              </a:rPr>
              <a:t>Billionaires</a:t>
            </a:r>
            <a:br>
              <a:rPr lang="en-US" sz="5400" dirty="0">
                <a:solidFill>
                  <a:schemeClr val="bg1"/>
                </a:solidFill>
              </a:rPr>
            </a:br>
            <a:br>
              <a:rPr lang="en-US" sz="5400" dirty="0">
                <a:solidFill>
                  <a:schemeClr val="bg1"/>
                </a:solidFill>
              </a:rPr>
            </a:br>
            <a:endParaRPr lang="en-AU" sz="5400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D368A3-9F36-43DB-AD45-F01F9F269A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78044" y="3739763"/>
            <a:ext cx="6133396" cy="2265595"/>
          </a:xfrm>
        </p:spPr>
        <p:txBody>
          <a:bodyPr>
            <a:normAutofit/>
          </a:bodyPr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  <a:p>
            <a:pPr algn="ctr"/>
            <a:r>
              <a:rPr lang="en-US" b="1" dirty="0">
                <a:solidFill>
                  <a:schemeClr val="bg1"/>
                </a:solidFill>
              </a:rPr>
              <a:t>DATA ANALYSIS &amp; VISUALIZATION </a:t>
            </a:r>
          </a:p>
          <a:p>
            <a:pPr algn="ctr"/>
            <a:r>
              <a:rPr lang="en-US" b="1" dirty="0">
                <a:solidFill>
                  <a:schemeClr val="bg1"/>
                </a:solidFill>
              </a:rPr>
              <a:t>PROJECT 2 – GROUP 5</a:t>
            </a:r>
            <a:endParaRPr lang="en-AU" b="1" dirty="0">
              <a:solidFill>
                <a:schemeClr val="bg1"/>
              </a:solidFill>
            </a:endParaRPr>
          </a:p>
        </p:txBody>
      </p:sp>
      <p:sp>
        <p:nvSpPr>
          <p:cNvPr id="80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236" y="1606411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2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8014" y="183570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4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3696" y="2060130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5" name="Picture 4" descr="Billionaires: Top first jobs and degrees of world's richest people">
            <a:extLst>
              <a:ext uri="{FF2B5EF4-FFF2-40B4-BE49-F238E27FC236}">
                <a16:creationId xmlns:a16="http://schemas.microsoft.com/office/drawing/2014/main" id="{D827FF1B-A0DF-4A3F-B65F-FBAFAB9B4B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60" r="21539" b="-3"/>
          <a:stretch/>
        </p:blipFill>
        <p:spPr bwMode="auto">
          <a:xfrm>
            <a:off x="7402277" y="341648"/>
            <a:ext cx="2926335" cy="2926335"/>
          </a:xfrm>
          <a:custGeom>
            <a:avLst/>
            <a:gdLst/>
            <a:ahLst/>
            <a:cxnLst/>
            <a:rect l="l" t="t" r="r" b="b"/>
            <a:pathLst>
              <a:path w="2537092" h="2537092">
                <a:moveTo>
                  <a:pt x="1268546" y="0"/>
                </a:moveTo>
                <a:cubicBezTo>
                  <a:pt x="1969145" y="0"/>
                  <a:pt x="2537092" y="567947"/>
                  <a:pt x="2537092" y="1268546"/>
                </a:cubicBezTo>
                <a:cubicBezTo>
                  <a:pt x="2537092" y="1969145"/>
                  <a:pt x="1969145" y="2537092"/>
                  <a:pt x="1268546" y="2537092"/>
                </a:cubicBezTo>
                <a:cubicBezTo>
                  <a:pt x="567947" y="2537092"/>
                  <a:pt x="0" y="1969145"/>
                  <a:pt x="0" y="1268546"/>
                </a:cubicBezTo>
                <a:cubicBezTo>
                  <a:pt x="0" y="567947"/>
                  <a:pt x="567947" y="0"/>
                  <a:pt x="1268546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01262" y="3484892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8" name="Graphic 87">
            <a:extLst>
              <a:ext uri="{FF2B5EF4-FFF2-40B4-BE49-F238E27FC236}">
                <a16:creationId xmlns:a16="http://schemas.microsoft.com/office/drawing/2014/main" id="{508BEF50-7B1E-49A4-BC19-5F4F1D755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10836425" y="5436655"/>
            <a:ext cx="151536" cy="151536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id="{3FBAD350-5664-4811-A208-657FB882D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flipH="1">
            <a:off x="11245175" y="5896734"/>
            <a:ext cx="108625" cy="10862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:a16="http://schemas.microsoft.com/office/drawing/2014/main" id="{C39ADB8F-D187-49D7-BDCF-C1B6DC727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H="1">
            <a:off x="10554288" y="6038004"/>
            <a:ext cx="95759" cy="95759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74E3865-F14A-4AAC-ADBC-5E7FE7666C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52" r="16613" b="1"/>
          <a:stretch/>
        </p:blipFill>
        <p:spPr bwMode="auto">
          <a:xfrm>
            <a:off x="8465226" y="3267983"/>
            <a:ext cx="3726773" cy="3590017"/>
          </a:xfrm>
          <a:custGeom>
            <a:avLst/>
            <a:gdLst/>
            <a:ahLst/>
            <a:cxnLst/>
            <a:rect l="l" t="t" r="r" b="b"/>
            <a:pathLst>
              <a:path w="5923214" h="5705857">
                <a:moveTo>
                  <a:pt x="3612238" y="0"/>
                </a:moveTo>
                <a:cubicBezTo>
                  <a:pt x="4485043" y="0"/>
                  <a:pt x="5285549" y="309553"/>
                  <a:pt x="5909957" y="824860"/>
                </a:cubicBezTo>
                <a:lnTo>
                  <a:pt x="5923214" y="836909"/>
                </a:lnTo>
                <a:lnTo>
                  <a:pt x="5923214" y="5705857"/>
                </a:lnTo>
                <a:lnTo>
                  <a:pt x="672237" y="5705857"/>
                </a:lnTo>
                <a:lnTo>
                  <a:pt x="616914" y="5631875"/>
                </a:lnTo>
                <a:cubicBezTo>
                  <a:pt x="227427" y="5055358"/>
                  <a:pt x="0" y="4360357"/>
                  <a:pt x="0" y="3612238"/>
                </a:cubicBezTo>
                <a:cubicBezTo>
                  <a:pt x="0" y="1617255"/>
                  <a:pt x="1617255" y="0"/>
                  <a:pt x="3612238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06362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Rectangle 134">
            <a:extLst>
              <a:ext uri="{FF2B5EF4-FFF2-40B4-BE49-F238E27FC236}">
                <a16:creationId xmlns:a16="http://schemas.microsoft.com/office/drawing/2014/main" id="{3F672E71-4896-412C-9C70-888CBA0C2F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CD1024-8404-46E5-993F-662515C3E5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25353" y="3736428"/>
            <a:ext cx="6347918" cy="2386669"/>
          </a:xfrm>
        </p:spPr>
        <p:txBody>
          <a:bodyPr anchor="ctr">
            <a:normAutofit/>
          </a:bodyPr>
          <a:lstStyle/>
          <a:p>
            <a:br>
              <a:rPr lang="en-US" sz="2600" dirty="0">
                <a:solidFill>
                  <a:schemeClr val="bg1"/>
                </a:solidFill>
              </a:rPr>
            </a:br>
            <a:r>
              <a:rPr lang="en-US" sz="2600" dirty="0">
                <a:solidFill>
                  <a:schemeClr val="bg1"/>
                </a:solidFill>
              </a:rPr>
              <a:t>DATA ANALYSIS &amp; VISUALIZATION    </a:t>
            </a:r>
            <a:br>
              <a:rPr lang="en-US" sz="2600" dirty="0">
                <a:solidFill>
                  <a:schemeClr val="bg1"/>
                </a:solidFill>
              </a:rPr>
            </a:br>
            <a:r>
              <a:rPr lang="en-US" sz="2600" dirty="0">
                <a:solidFill>
                  <a:schemeClr val="bg1"/>
                </a:solidFill>
              </a:rPr>
              <a:t>PROJECT 2 – GROUP 5 - members</a:t>
            </a:r>
            <a:br>
              <a:rPr lang="en-AU" sz="2600" dirty="0">
                <a:solidFill>
                  <a:schemeClr val="bg1"/>
                </a:solidFill>
              </a:rPr>
            </a:br>
            <a:br>
              <a:rPr lang="en-US" sz="2600" dirty="0">
                <a:solidFill>
                  <a:schemeClr val="bg1"/>
                </a:solidFill>
              </a:rPr>
            </a:br>
            <a:endParaRPr lang="en-AU" sz="2600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D368A3-9F36-43DB-AD45-F01F9F269A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49798" y="3736429"/>
            <a:ext cx="3633923" cy="2397488"/>
          </a:xfrm>
        </p:spPr>
        <p:txBody>
          <a:bodyPr anchor="ctr">
            <a:normAutofit/>
          </a:bodyPr>
          <a:lstStyle/>
          <a:p>
            <a:pPr rtl="0">
              <a:spcBef>
                <a:spcPts val="0"/>
              </a:spcBef>
              <a:spcAft>
                <a:spcPts val="600"/>
              </a:spcAft>
            </a:pPr>
            <a:br>
              <a:rPr lang="en-AU" sz="2000" dirty="0">
                <a:solidFill>
                  <a:schemeClr val="bg1"/>
                </a:solidFill>
              </a:rPr>
            </a:br>
            <a:endParaRPr lang="en-AU" sz="2000" b="1" dirty="0">
              <a:solidFill>
                <a:schemeClr val="bg1"/>
              </a:solidFill>
            </a:endParaRPr>
          </a:p>
          <a:p>
            <a:pPr algn="ctr" rtl="0">
              <a:spcBef>
                <a:spcPts val="0"/>
              </a:spcBef>
              <a:spcAft>
                <a:spcPts val="600"/>
              </a:spcAft>
            </a:pPr>
            <a:r>
              <a:rPr lang="en-US" sz="2000" b="1" dirty="0">
                <a:solidFill>
                  <a:schemeClr val="bg1"/>
                </a:solidFill>
              </a:rPr>
              <a:t>ANH HUONG</a:t>
            </a:r>
          </a:p>
          <a:p>
            <a:pPr algn="ctr" rtl="0">
              <a:spcBef>
                <a:spcPts val="0"/>
              </a:spcBef>
              <a:spcAft>
                <a:spcPts val="600"/>
              </a:spcAft>
            </a:pPr>
            <a:endParaRPr lang="en-US" sz="2000" b="1" dirty="0">
              <a:solidFill>
                <a:schemeClr val="bg1"/>
              </a:solidFill>
            </a:endParaRPr>
          </a:p>
          <a:p>
            <a:pPr algn="ctr" rtl="0">
              <a:spcBef>
                <a:spcPts val="0"/>
              </a:spcBef>
              <a:spcAft>
                <a:spcPts val="600"/>
              </a:spcAft>
            </a:pPr>
            <a:r>
              <a:rPr lang="en-US" sz="2000" b="1" dirty="0">
                <a:solidFill>
                  <a:schemeClr val="bg1"/>
                </a:solidFill>
              </a:rPr>
              <a:t>DANIELA CORNEA</a:t>
            </a:r>
          </a:p>
          <a:p>
            <a:pPr algn="ctr" rtl="0">
              <a:spcBef>
                <a:spcPts val="0"/>
              </a:spcBef>
              <a:spcAft>
                <a:spcPts val="600"/>
              </a:spcAft>
            </a:pPr>
            <a:endParaRPr lang="en-US" sz="2000" b="1" dirty="0">
              <a:solidFill>
                <a:schemeClr val="bg1"/>
              </a:solidFill>
            </a:endParaRPr>
          </a:p>
          <a:p>
            <a:pPr algn="ctr" rtl="0">
              <a:spcBef>
                <a:spcPts val="0"/>
              </a:spcBef>
              <a:spcAft>
                <a:spcPts val="600"/>
              </a:spcAft>
            </a:pPr>
            <a:r>
              <a:rPr lang="en-US" sz="2000" b="1" dirty="0">
                <a:solidFill>
                  <a:schemeClr val="bg1"/>
                </a:solidFill>
              </a:rPr>
              <a:t>MINO PERIC</a:t>
            </a:r>
          </a:p>
        </p:txBody>
      </p:sp>
      <p:sp>
        <p:nvSpPr>
          <p:cNvPr id="2053" name="Graphic 22">
            <a:extLst>
              <a:ext uri="{FF2B5EF4-FFF2-40B4-BE49-F238E27FC236}">
                <a16:creationId xmlns:a16="http://schemas.microsoft.com/office/drawing/2014/main" id="{508BEF50-7B1E-49A4-BC19-5F4F1D755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1367" y="1059736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BF0489-25EE-4C46-8148-F8F3F4354FC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alphaModFix/>
          </a:blip>
          <a:stretch>
            <a:fillRect/>
          </a:stretch>
        </p:blipFill>
        <p:spPr>
          <a:xfrm>
            <a:off x="1759690" y="906928"/>
            <a:ext cx="4167963" cy="2344479"/>
          </a:xfrm>
          <a:prstGeom prst="rect">
            <a:avLst/>
          </a:prstGeom>
        </p:spPr>
      </p:pic>
      <p:pic>
        <p:nvPicPr>
          <p:cNvPr id="2050" name="Picture 2" descr="Real Time Billionaires">
            <a:extLst>
              <a:ext uri="{FF2B5EF4-FFF2-40B4-BE49-F238E27FC236}">
                <a16:creationId xmlns:a16="http://schemas.microsoft.com/office/drawing/2014/main" id="{90AAE523-C0D7-4527-8FC0-E11A307D1F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40253" y="906929"/>
            <a:ext cx="4167963" cy="2344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9" name="Graphic 23">
            <a:extLst>
              <a:ext uri="{FF2B5EF4-FFF2-40B4-BE49-F238E27FC236}">
                <a16:creationId xmlns:a16="http://schemas.microsoft.com/office/drawing/2014/main" id="{3FBAD350-5664-4811-A208-657FB882D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15814" y="2482932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1" name="Graphic 21">
            <a:extLst>
              <a:ext uri="{FF2B5EF4-FFF2-40B4-BE49-F238E27FC236}">
                <a16:creationId xmlns:a16="http://schemas.microsoft.com/office/drawing/2014/main" id="{C39ADB8F-D187-49D7-BDCF-C1B6DC727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52738" y="3556837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chemeClr val="bg1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4479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Rectangle 134">
            <a:extLst>
              <a:ext uri="{FF2B5EF4-FFF2-40B4-BE49-F238E27FC236}">
                <a16:creationId xmlns:a16="http://schemas.microsoft.com/office/drawing/2014/main" id="{3F672E71-4896-412C-9C70-888CBA0C2F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CD1024-8404-46E5-993F-662515C3E5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25353" y="1211273"/>
            <a:ext cx="6347918" cy="1163036"/>
          </a:xfrm>
        </p:spPr>
        <p:txBody>
          <a:bodyPr anchor="ctr">
            <a:normAutofit/>
          </a:bodyPr>
          <a:lstStyle/>
          <a:p>
            <a:r>
              <a:rPr lang="en-US" sz="2600" dirty="0">
                <a:solidFill>
                  <a:schemeClr val="bg1"/>
                </a:solidFill>
              </a:rPr>
              <a:t>MAIN Datasets</a:t>
            </a:r>
            <a:endParaRPr lang="en-AU" sz="2600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D368A3-9F36-43DB-AD45-F01F9F269A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70536" y="2516026"/>
            <a:ext cx="9327384" cy="3650985"/>
          </a:xfrm>
        </p:spPr>
        <p:txBody>
          <a:bodyPr anchor="ctr">
            <a:normAutofit/>
          </a:bodyPr>
          <a:lstStyle/>
          <a:p>
            <a:pPr rtl="0">
              <a:spcBef>
                <a:spcPts val="0"/>
              </a:spcBef>
              <a:spcAft>
                <a:spcPts val="600"/>
              </a:spcAft>
            </a:pPr>
            <a:br>
              <a:rPr lang="en-AU" sz="2000" dirty="0">
                <a:solidFill>
                  <a:schemeClr val="bg1"/>
                </a:solidFill>
              </a:rPr>
            </a:br>
            <a:endParaRPr lang="en-AU" sz="2000" b="1" dirty="0">
              <a:solidFill>
                <a:schemeClr val="bg1"/>
              </a:solidFill>
            </a:endParaRPr>
          </a:p>
        </p:txBody>
      </p:sp>
      <p:sp>
        <p:nvSpPr>
          <p:cNvPr id="2053" name="Graphic 22">
            <a:extLst>
              <a:ext uri="{FF2B5EF4-FFF2-40B4-BE49-F238E27FC236}">
                <a16:creationId xmlns:a16="http://schemas.microsoft.com/office/drawing/2014/main" id="{508BEF50-7B1E-49A4-BC19-5F4F1D755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1367" y="1059736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9" name="Graphic 23">
            <a:extLst>
              <a:ext uri="{FF2B5EF4-FFF2-40B4-BE49-F238E27FC236}">
                <a16:creationId xmlns:a16="http://schemas.microsoft.com/office/drawing/2014/main" id="{3FBAD350-5664-4811-A208-657FB882D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15814" y="2482932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1" name="Graphic 21">
            <a:extLst>
              <a:ext uri="{FF2B5EF4-FFF2-40B4-BE49-F238E27FC236}">
                <a16:creationId xmlns:a16="http://schemas.microsoft.com/office/drawing/2014/main" id="{C39ADB8F-D187-49D7-BDCF-C1B6DC727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52738" y="3556837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chemeClr val="bg1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4906ECB-C619-4E83-BD08-41F1B29C5401}"/>
              </a:ext>
            </a:extLst>
          </p:cNvPr>
          <p:cNvSpPr txBox="1"/>
          <p:nvPr/>
        </p:nvSpPr>
        <p:spPr>
          <a:xfrm>
            <a:off x="894080" y="2784405"/>
            <a:ext cx="844296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Forbes Billionaires of 2021 – Version 1</a:t>
            </a:r>
            <a:endParaRPr lang="en-US" b="0" dirty="0">
              <a:solidFill>
                <a:schemeClr val="bg1"/>
              </a:solidFill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sng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https://www.kaggle.com/roysouravcu/forbes-billionaires-of-2021</a:t>
            </a:r>
            <a:endParaRPr lang="en-US" b="0" dirty="0">
              <a:solidFill>
                <a:schemeClr val="bg1"/>
              </a:solidFill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b="0" dirty="0">
                <a:solidFill>
                  <a:schemeClr val="bg1"/>
                </a:solidFill>
                <a:effectLst/>
              </a:rPr>
            </a:br>
            <a:r>
              <a:rPr lang="en-US" sz="18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Forbes Billionaires of 2021 – Version 2</a:t>
            </a:r>
            <a:endParaRPr lang="en-US" b="0" dirty="0">
              <a:solidFill>
                <a:schemeClr val="bg1"/>
              </a:solidFill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sng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https://www.kaggle.com/alexanderbader/forbes-billionaires-2021-30/version/3</a:t>
            </a:r>
            <a:endParaRPr lang="en-US" b="0" dirty="0">
              <a:solidFill>
                <a:schemeClr val="bg1"/>
              </a:solidFill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b="0" dirty="0">
                <a:solidFill>
                  <a:schemeClr val="bg1"/>
                </a:solidFill>
                <a:effectLst/>
              </a:rPr>
            </a:br>
            <a:r>
              <a:rPr lang="en-US" sz="18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Forbes Real-time Billionaires</a:t>
            </a:r>
            <a:endParaRPr lang="en-US" b="0" dirty="0">
              <a:solidFill>
                <a:schemeClr val="bg1"/>
              </a:solidFill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sng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https://www.forbes.com/real-time-billionaires/#178d85b83d78</a:t>
            </a:r>
            <a:endParaRPr lang="en-US" b="0" dirty="0">
              <a:solidFill>
                <a:schemeClr val="bg1"/>
              </a:solidFill>
              <a:effectLst/>
            </a:endParaRPr>
          </a:p>
          <a:p>
            <a:br>
              <a:rPr lang="en-US" dirty="0"/>
            </a:b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3641872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5C05CAAB-DBA2-4548-AD5F-01BB97FBB2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92" name="Rectangle 91">
            <a:extLst>
              <a:ext uri="{FF2B5EF4-FFF2-40B4-BE49-F238E27FC236}">
                <a16:creationId xmlns:a16="http://schemas.microsoft.com/office/drawing/2014/main" id="{327D73B4-9F5C-4A64-A179-51B9500CB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CD1024-8404-46E5-993F-662515C3E5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57715" y="467271"/>
            <a:ext cx="4195674" cy="157023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b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Scope and methods</a:t>
            </a: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C1F06963-6374-4B48-844F-071A9BAAAE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2965" y="554152"/>
            <a:ext cx="5742189" cy="5742189"/>
          </a:xfrm>
          <a:prstGeom prst="ellipse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96" name="Graphic 11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956" y="703679"/>
            <a:ext cx="171515" cy="171515"/>
          </a:xfrm>
          <a:custGeom>
            <a:avLst/>
            <a:gdLst>
              <a:gd name="connsiteX0" fmla="*/ 159874 w 171515"/>
              <a:gd name="connsiteY0" fmla="*/ 74116 h 171515"/>
              <a:gd name="connsiteX1" fmla="*/ 97399 w 171515"/>
              <a:gd name="connsiteY1" fmla="*/ 74116 h 171515"/>
              <a:gd name="connsiteX2" fmla="*/ 97399 w 171515"/>
              <a:gd name="connsiteY2" fmla="*/ 11641 h 171515"/>
              <a:gd name="connsiteX3" fmla="*/ 85758 w 171515"/>
              <a:gd name="connsiteY3" fmla="*/ 0 h 171515"/>
              <a:gd name="connsiteX4" fmla="*/ 74116 w 171515"/>
              <a:gd name="connsiteY4" fmla="*/ 11641 h 171515"/>
              <a:gd name="connsiteX5" fmla="*/ 74116 w 171515"/>
              <a:gd name="connsiteY5" fmla="*/ 74116 h 171515"/>
              <a:gd name="connsiteX6" fmla="*/ 11641 w 171515"/>
              <a:gd name="connsiteY6" fmla="*/ 74116 h 171515"/>
              <a:gd name="connsiteX7" fmla="*/ 0 w 171515"/>
              <a:gd name="connsiteY7" fmla="*/ 85758 h 171515"/>
              <a:gd name="connsiteX8" fmla="*/ 11641 w 171515"/>
              <a:gd name="connsiteY8" fmla="*/ 97399 h 171515"/>
              <a:gd name="connsiteX9" fmla="*/ 74116 w 171515"/>
              <a:gd name="connsiteY9" fmla="*/ 97399 h 171515"/>
              <a:gd name="connsiteX10" fmla="*/ 74116 w 171515"/>
              <a:gd name="connsiteY10" fmla="*/ 159874 h 171515"/>
              <a:gd name="connsiteX11" fmla="*/ 85758 w 171515"/>
              <a:gd name="connsiteY11" fmla="*/ 171515 h 171515"/>
              <a:gd name="connsiteX12" fmla="*/ 97399 w 171515"/>
              <a:gd name="connsiteY12" fmla="*/ 159874 h 171515"/>
              <a:gd name="connsiteX13" fmla="*/ 97399 w 171515"/>
              <a:gd name="connsiteY13" fmla="*/ 97399 h 171515"/>
              <a:gd name="connsiteX14" fmla="*/ 159874 w 171515"/>
              <a:gd name="connsiteY14" fmla="*/ 97399 h 171515"/>
              <a:gd name="connsiteX15" fmla="*/ 171515 w 171515"/>
              <a:gd name="connsiteY15" fmla="*/ 85758 h 171515"/>
              <a:gd name="connsiteX16" fmla="*/ 159874 w 171515"/>
              <a:gd name="connsiteY16" fmla="*/ 74116 h 171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71515" h="171515">
                <a:moveTo>
                  <a:pt x="159874" y="74116"/>
                </a:moveTo>
                <a:lnTo>
                  <a:pt x="97399" y="74116"/>
                </a:lnTo>
                <a:lnTo>
                  <a:pt x="97399" y="11641"/>
                </a:lnTo>
                <a:cubicBezTo>
                  <a:pt x="97399" y="5212"/>
                  <a:pt x="92187" y="0"/>
                  <a:pt x="85758" y="0"/>
                </a:cubicBezTo>
                <a:cubicBezTo>
                  <a:pt x="79328" y="0"/>
                  <a:pt x="74116" y="5212"/>
                  <a:pt x="74116" y="11641"/>
                </a:cubicBezTo>
                <a:lnTo>
                  <a:pt x="74116" y="74116"/>
                </a:lnTo>
                <a:lnTo>
                  <a:pt x="11641" y="74116"/>
                </a:lnTo>
                <a:cubicBezTo>
                  <a:pt x="5212" y="74116"/>
                  <a:pt x="0" y="79328"/>
                  <a:pt x="0" y="85758"/>
                </a:cubicBezTo>
                <a:cubicBezTo>
                  <a:pt x="0" y="92187"/>
                  <a:pt x="5212" y="97399"/>
                  <a:pt x="11641" y="97399"/>
                </a:cubicBezTo>
                <a:lnTo>
                  <a:pt x="74116" y="97399"/>
                </a:lnTo>
                <a:lnTo>
                  <a:pt x="74116" y="159874"/>
                </a:lnTo>
                <a:cubicBezTo>
                  <a:pt x="74116" y="166303"/>
                  <a:pt x="79328" y="171515"/>
                  <a:pt x="85758" y="171515"/>
                </a:cubicBezTo>
                <a:cubicBezTo>
                  <a:pt x="92187" y="171515"/>
                  <a:pt x="97399" y="166303"/>
                  <a:pt x="97399" y="159874"/>
                </a:cubicBezTo>
                <a:lnTo>
                  <a:pt x="97399" y="97399"/>
                </a:lnTo>
                <a:lnTo>
                  <a:pt x="159874" y="97399"/>
                </a:lnTo>
                <a:cubicBezTo>
                  <a:pt x="166303" y="97399"/>
                  <a:pt x="171515" y="92187"/>
                  <a:pt x="171515" y="85758"/>
                </a:cubicBezTo>
                <a:cubicBezTo>
                  <a:pt x="171515" y="79328"/>
                  <a:pt x="166303" y="74116"/>
                  <a:pt x="159874" y="74116"/>
                </a:cubicBezTo>
                <a:close/>
              </a:path>
            </a:pathLst>
          </a:custGeom>
          <a:solidFill>
            <a:schemeClr val="accent2"/>
          </a:solidFill>
          <a:ln w="77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8" name="Graphic 12">
            <a:extLst>
              <a:ext uri="{FF2B5EF4-FFF2-40B4-BE49-F238E27FC236}">
                <a16:creationId xmlns:a16="http://schemas.microsoft.com/office/drawing/2014/main" id="{1453BF6C-B012-48B7-B4E8-6D7AC7C27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2753" y="1562696"/>
            <a:ext cx="157545" cy="157545"/>
          </a:xfrm>
          <a:custGeom>
            <a:avLst/>
            <a:gdLst>
              <a:gd name="connsiteX0" fmla="*/ 78773 w 157545"/>
              <a:gd name="connsiteY0" fmla="*/ 23283 h 157545"/>
              <a:gd name="connsiteX1" fmla="*/ 134262 w 157545"/>
              <a:gd name="connsiteY1" fmla="*/ 78773 h 157545"/>
              <a:gd name="connsiteX2" fmla="*/ 78773 w 157545"/>
              <a:gd name="connsiteY2" fmla="*/ 134262 h 157545"/>
              <a:gd name="connsiteX3" fmla="*/ 23283 w 157545"/>
              <a:gd name="connsiteY3" fmla="*/ 78773 h 157545"/>
              <a:gd name="connsiteX4" fmla="*/ 78773 w 157545"/>
              <a:gd name="connsiteY4" fmla="*/ 23283 h 157545"/>
              <a:gd name="connsiteX5" fmla="*/ 78773 w 157545"/>
              <a:gd name="connsiteY5" fmla="*/ 0 h 157545"/>
              <a:gd name="connsiteX6" fmla="*/ 0 w 157545"/>
              <a:gd name="connsiteY6" fmla="*/ 78773 h 157545"/>
              <a:gd name="connsiteX7" fmla="*/ 78773 w 157545"/>
              <a:gd name="connsiteY7" fmla="*/ 157545 h 157545"/>
              <a:gd name="connsiteX8" fmla="*/ 157545 w 157545"/>
              <a:gd name="connsiteY8" fmla="*/ 78773 h 157545"/>
              <a:gd name="connsiteX9" fmla="*/ 78773 w 157545"/>
              <a:gd name="connsiteY9" fmla="*/ 0 h 157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7545" h="157545">
                <a:moveTo>
                  <a:pt x="78773" y="23283"/>
                </a:moveTo>
                <a:cubicBezTo>
                  <a:pt x="109419" y="23283"/>
                  <a:pt x="134262" y="48126"/>
                  <a:pt x="134262" y="78773"/>
                </a:cubicBezTo>
                <a:cubicBezTo>
                  <a:pt x="134262" y="109419"/>
                  <a:pt x="109419" y="134262"/>
                  <a:pt x="78773" y="134262"/>
                </a:cubicBezTo>
                <a:cubicBezTo>
                  <a:pt x="48126" y="134262"/>
                  <a:pt x="23283" y="109419"/>
                  <a:pt x="23283" y="78773"/>
                </a:cubicBezTo>
                <a:cubicBezTo>
                  <a:pt x="23312" y="48139"/>
                  <a:pt x="48139" y="23312"/>
                  <a:pt x="78773" y="23283"/>
                </a:cubicBezTo>
                <a:moveTo>
                  <a:pt x="78773" y="0"/>
                </a:moveTo>
                <a:cubicBezTo>
                  <a:pt x="35268" y="0"/>
                  <a:pt x="0" y="35268"/>
                  <a:pt x="0" y="78773"/>
                </a:cubicBezTo>
                <a:cubicBezTo>
                  <a:pt x="0" y="122277"/>
                  <a:pt x="35268" y="157545"/>
                  <a:pt x="78773" y="157545"/>
                </a:cubicBezTo>
                <a:cubicBezTo>
                  <a:pt x="122277" y="157545"/>
                  <a:pt x="157545" y="122277"/>
                  <a:pt x="157545" y="78773"/>
                </a:cubicBezTo>
                <a:cubicBezTo>
                  <a:pt x="157545" y="35268"/>
                  <a:pt x="122277" y="0"/>
                  <a:pt x="78773" y="0"/>
                </a:cubicBezTo>
                <a:close/>
              </a:path>
            </a:pathLst>
          </a:custGeom>
          <a:solidFill>
            <a:schemeClr val="accent2"/>
          </a:solidFill>
          <a:ln w="75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27" name="Picture 2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637CDE52-AC24-4B10-81F6-E65A459CDA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4" b="12458"/>
          <a:stretch/>
        </p:blipFill>
        <p:spPr bwMode="auto">
          <a:xfrm>
            <a:off x="1217770" y="2296412"/>
            <a:ext cx="3952579" cy="2257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EBD368A3-9F36-43DB-AD45-F01F9F269A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88119" y="2037508"/>
            <a:ext cx="4909798" cy="4434412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endParaRPr lang="en-US" sz="1800" b="1" dirty="0"/>
          </a:p>
          <a:p>
            <a:r>
              <a:rPr lang="en-US" sz="2000" b="1" dirty="0"/>
              <a:t>Scope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/>
              <a:t>Analyze and visualize world’s billionaires' data</a:t>
            </a:r>
          </a:p>
          <a:p>
            <a:endParaRPr lang="en-US" sz="2000" dirty="0"/>
          </a:p>
          <a:p>
            <a:r>
              <a:rPr lang="en-US" sz="2000" b="1" dirty="0"/>
              <a:t>Tools and Methods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/>
              <a:t>Python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/>
              <a:t>Flask/API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/>
              <a:t>HTML/CSS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/>
              <a:t>JavaScript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/>
              <a:t>SQL/MongoDB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/>
              <a:t>D3, Leaflet, Dimple</a:t>
            </a:r>
            <a:br>
              <a:rPr lang="en-US" sz="1800" dirty="0"/>
            </a:br>
            <a:endParaRPr lang="en-US" sz="1800" b="1" dirty="0"/>
          </a:p>
        </p:txBody>
      </p:sp>
      <p:sp>
        <p:nvSpPr>
          <p:cNvPr id="100" name="Graphic 10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54149" y="5775082"/>
            <a:ext cx="112426" cy="112426"/>
          </a:xfrm>
          <a:custGeom>
            <a:avLst/>
            <a:gdLst>
              <a:gd name="connsiteX0" fmla="*/ 112426 w 112426"/>
              <a:gd name="connsiteY0" fmla="*/ 56213 h 112426"/>
              <a:gd name="connsiteX1" fmla="*/ 56213 w 112426"/>
              <a:gd name="connsiteY1" fmla="*/ 112426 h 112426"/>
              <a:gd name="connsiteX2" fmla="*/ 0 w 112426"/>
              <a:gd name="connsiteY2" fmla="*/ 56213 h 112426"/>
              <a:gd name="connsiteX3" fmla="*/ 56213 w 112426"/>
              <a:gd name="connsiteY3" fmla="*/ 0 h 112426"/>
              <a:gd name="connsiteX4" fmla="*/ 112426 w 112426"/>
              <a:gd name="connsiteY4" fmla="*/ 56213 h 112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426" h="112426">
                <a:moveTo>
                  <a:pt x="112426" y="56213"/>
                </a:moveTo>
                <a:cubicBezTo>
                  <a:pt x="112426" y="87259"/>
                  <a:pt x="87259" y="112426"/>
                  <a:pt x="56213" y="112426"/>
                </a:cubicBezTo>
                <a:cubicBezTo>
                  <a:pt x="25167" y="112426"/>
                  <a:pt x="0" y="87259"/>
                  <a:pt x="0" y="56213"/>
                </a:cubicBezTo>
                <a:cubicBezTo>
                  <a:pt x="0" y="25167"/>
                  <a:pt x="25167" y="0"/>
                  <a:pt x="56213" y="0"/>
                </a:cubicBezTo>
                <a:cubicBezTo>
                  <a:pt x="87259" y="0"/>
                  <a:pt x="112426" y="25167"/>
                  <a:pt x="112426" y="56213"/>
                </a:cubicBezTo>
                <a:close/>
              </a:path>
            </a:pathLst>
          </a:custGeom>
          <a:solidFill>
            <a:schemeClr val="accent2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72139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1B787A8-0D67-4B7E-9B48-86BD906AB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8F9CBE3F-79A8-4F8F-88D9-DAD03D0D28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1B473A-C44C-4ABE-99F2-A82C89D604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030" y="184311"/>
            <a:ext cx="9147940" cy="9297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b="1" i="0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leaflet</a:t>
            </a:r>
          </a:p>
        </p:txBody>
      </p:sp>
      <p:sp>
        <p:nvSpPr>
          <p:cNvPr id="12" name="Graphic 22">
            <a:extLst>
              <a:ext uri="{FF2B5EF4-FFF2-40B4-BE49-F238E27FC236}">
                <a16:creationId xmlns:a16="http://schemas.microsoft.com/office/drawing/2014/main" id="{508BEF50-7B1E-49A4-BC19-5F4F1D755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1869" y="2383077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24364" y="2265467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24834" y="253720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Graphic 21">
            <a:extLst>
              <a:ext uri="{FF2B5EF4-FFF2-40B4-BE49-F238E27FC236}">
                <a16:creationId xmlns:a16="http://schemas.microsoft.com/office/drawing/2014/main" id="{C39ADB8F-D187-49D7-BDCF-C1B6DC727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4053" y="2832967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chemeClr val="bg1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72266" y="2803988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Graphic 23">
            <a:extLst>
              <a:ext uri="{FF2B5EF4-FFF2-40B4-BE49-F238E27FC236}">
                <a16:creationId xmlns:a16="http://schemas.microsoft.com/office/drawing/2014/main" id="{3FBAD350-5664-4811-A208-657FB882D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13405" y="3242499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831729"/>
            <a:ext cx="12188952" cy="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366A68B3-C1EF-410D-9EB6-A236EBCDC1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054" y="1026270"/>
            <a:ext cx="10500844" cy="4565166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25274CE8-5CAF-40F0-BC52-BE2EB2FCB14C}"/>
              </a:ext>
            </a:extLst>
          </p:cNvPr>
          <p:cNvSpPr txBox="1"/>
          <p:nvPr/>
        </p:nvSpPr>
        <p:spPr>
          <a:xfrm>
            <a:off x="844054" y="5971376"/>
            <a:ext cx="1030849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Use Leaflet to visualize net worth of billionaires on various </a:t>
            </a:r>
            <a:r>
              <a:rPr lang="en-US" dirty="0" err="1"/>
              <a:t>Mapbox</a:t>
            </a:r>
            <a:r>
              <a:rPr lang="en-US" dirty="0"/>
              <a:t> layers</a:t>
            </a:r>
          </a:p>
          <a:p>
            <a:r>
              <a:rPr lang="en-US" dirty="0"/>
              <a:t>Allow user to choose the layer and the way the data is displayed </a:t>
            </a:r>
          </a:p>
          <a:p>
            <a:r>
              <a:rPr lang="en-US" dirty="0"/>
              <a:t>Use markers with adjusted size and color for the value of the net worth 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713560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1B787A8-0D67-4B7E-9B48-86BD906AB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8F9CBE3F-79A8-4F8F-88D9-DAD03D0D28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1B473A-C44C-4ABE-99F2-A82C89D604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030" y="184311"/>
            <a:ext cx="9147940" cy="9297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b="1" i="0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leaflet</a:t>
            </a:r>
          </a:p>
        </p:txBody>
      </p:sp>
      <p:sp>
        <p:nvSpPr>
          <p:cNvPr id="12" name="Graphic 22">
            <a:extLst>
              <a:ext uri="{FF2B5EF4-FFF2-40B4-BE49-F238E27FC236}">
                <a16:creationId xmlns:a16="http://schemas.microsoft.com/office/drawing/2014/main" id="{508BEF50-7B1E-49A4-BC19-5F4F1D755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1869" y="2383077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24364" y="2265467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24834" y="253720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Graphic 21">
            <a:extLst>
              <a:ext uri="{FF2B5EF4-FFF2-40B4-BE49-F238E27FC236}">
                <a16:creationId xmlns:a16="http://schemas.microsoft.com/office/drawing/2014/main" id="{C39ADB8F-D187-49D7-BDCF-C1B6DC727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4053" y="2832967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chemeClr val="bg1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72266" y="2803988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Graphic 23">
            <a:extLst>
              <a:ext uri="{FF2B5EF4-FFF2-40B4-BE49-F238E27FC236}">
                <a16:creationId xmlns:a16="http://schemas.microsoft.com/office/drawing/2014/main" id="{3FBAD350-5664-4811-A208-657FB882D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13405" y="3242499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831729"/>
            <a:ext cx="12188952" cy="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25274CE8-5CAF-40F0-BC52-BE2EB2FCB14C}"/>
              </a:ext>
            </a:extLst>
          </p:cNvPr>
          <p:cNvSpPr txBox="1"/>
          <p:nvPr/>
        </p:nvSpPr>
        <p:spPr>
          <a:xfrm>
            <a:off x="844054" y="5971376"/>
            <a:ext cx="1030849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Satellite map</a:t>
            </a:r>
          </a:p>
          <a:p>
            <a:r>
              <a:rPr lang="en-US" dirty="0"/>
              <a:t>Net worth markers color: dark blue $150+, blue $150, green $100, yellow $50, gold $1-</a:t>
            </a:r>
          </a:p>
          <a:p>
            <a:r>
              <a:rPr lang="en-AU" dirty="0"/>
              <a:t>Markers size linked to the value of the net worth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EE7774-4A95-4DE6-BAAF-43C01FEDC7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922" y="1026270"/>
            <a:ext cx="10437107" cy="4666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9829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C18241-03C7-4FB1-9BE7-21B672784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Leaflet - challenges and overcoming them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B0F745-9490-469E-BFA7-E1466A1D9B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Finding data with GEOJSON format acceptable for Leaflet</a:t>
            </a:r>
          </a:p>
          <a:p>
            <a:r>
              <a:rPr lang="en-US" dirty="0"/>
              <a:t>Use python to transform data into GEOJSON</a:t>
            </a:r>
          </a:p>
          <a:p>
            <a:endParaRPr lang="en-US" dirty="0"/>
          </a:p>
          <a:p>
            <a:endParaRPr lang="en-US" dirty="0"/>
          </a:p>
          <a:p>
            <a:endParaRPr lang="en-AU" dirty="0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647C7FF0-5965-4416-B9FA-1EF59CF54D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1941" y="3027680"/>
            <a:ext cx="7413260" cy="3284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816417"/>
      </p:ext>
    </p:extLst>
  </p:cSld>
  <p:clrMapOvr>
    <a:masterClrMapping/>
  </p:clrMapOvr>
</p:sld>
</file>

<file path=ppt/theme/theme1.xml><?xml version="1.0" encoding="utf-8"?>
<a:theme xmlns:a="http://schemas.openxmlformats.org/drawingml/2006/main" name="GradientVTI">
  <a:themeElements>
    <a:clrScheme name="Office">
      <a:dk1>
        <a:srgbClr val="000000"/>
      </a:dk1>
      <a:lt1>
        <a:srgbClr val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Univers">
      <a:majorFont>
        <a:latin typeface="Univers"/>
        <a:ea typeface=""/>
        <a:cs typeface=""/>
      </a:majorFont>
      <a:minorFont>
        <a:latin typeface="Univer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radientVTI" id="{605F9078-86F9-4258-A3E1-F8EFF02AE8CC}" vid="{4848699B-BB01-41E3-9EC4-3D97DFE5292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105</TotalTime>
  <Words>227</Words>
  <Application>Microsoft Office PowerPoint</Application>
  <PresentationFormat>Widescreen</PresentationFormat>
  <Paragraphs>44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Univers</vt:lpstr>
      <vt:lpstr>GradientVTI</vt:lpstr>
      <vt:lpstr>  Billionaires  </vt:lpstr>
      <vt:lpstr> DATA ANALYSIS &amp; VISUALIZATION     PROJECT 2 – GROUP 5 - members  </vt:lpstr>
      <vt:lpstr>MAIN Datasets</vt:lpstr>
      <vt:lpstr> Scope and methods</vt:lpstr>
      <vt:lpstr>leaflet</vt:lpstr>
      <vt:lpstr>leaflet</vt:lpstr>
      <vt:lpstr>Leaflet - challenges and overcoming them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Daniela Cornea</dc:creator>
  <cp:lastModifiedBy>Daniela Cornea</cp:lastModifiedBy>
  <cp:revision>14</cp:revision>
  <dcterms:created xsi:type="dcterms:W3CDTF">2022-03-22T03:34:47Z</dcterms:created>
  <dcterms:modified xsi:type="dcterms:W3CDTF">2022-03-22T05:20:31Z</dcterms:modified>
</cp:coreProperties>
</file>